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33" Type="http://schemas.openxmlformats.org/officeDocument/2006/relationships/font" Target="fonts/OpenSans-italic.fntdata"/><Relationship Id="rId10" Type="http://schemas.openxmlformats.org/officeDocument/2006/relationships/slide" Target="slides/slide5.xml"/><Relationship Id="rId32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6500085243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6500085243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500085243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500085243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6500085243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6500085243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500085243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500085243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6500085243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6500085243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6500085243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6500085243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6500085243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6500085243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6500085243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6500085243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6500085243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650008524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50008524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650008524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6500085243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6500085243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500085243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500085243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6500085243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6500085243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6500085243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6500085243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500085243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500085243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6500085243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6500085243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15.png"/><Relationship Id="rId5" Type="http://schemas.openxmlformats.org/officeDocument/2006/relationships/image" Target="../media/image9.png"/><Relationship Id="rId6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Energy and Explosions</a:t>
            </a:r>
            <a:endParaRPr/>
          </a:p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type="title"/>
          </p:nvPr>
        </p:nvSpPr>
        <p:spPr>
          <a:xfrm>
            <a:off x="729450" y="1318650"/>
            <a:ext cx="7688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Inertial Confinement</a:t>
            </a:r>
            <a:endParaRPr/>
          </a:p>
        </p:txBody>
      </p:sp>
      <p:sp>
        <p:nvSpPr>
          <p:cNvPr id="167" name="Google Shape;167;p22"/>
          <p:cNvSpPr txBox="1"/>
          <p:nvPr>
            <p:ph idx="1" type="body"/>
          </p:nvPr>
        </p:nvSpPr>
        <p:spPr>
          <a:xfrm>
            <a:off x="729325" y="2078875"/>
            <a:ext cx="3526800" cy="9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Quick confinement of mass creates high-temperature and high-pressure environments</a:t>
            </a:r>
            <a:endParaRPr sz="1600"/>
          </a:p>
        </p:txBody>
      </p:sp>
      <p:sp>
        <p:nvSpPr>
          <p:cNvPr id="168" name="Google Shape;168;p22"/>
          <p:cNvSpPr txBox="1"/>
          <p:nvPr>
            <p:ph idx="1" type="body"/>
          </p:nvPr>
        </p:nvSpPr>
        <p:spPr>
          <a:xfrm>
            <a:off x="729325" y="3076375"/>
            <a:ext cx="35268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Simulate the extreme fusion environments in the sun</a:t>
            </a:r>
            <a:endParaRPr sz="1600"/>
          </a:p>
        </p:txBody>
      </p:sp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8275" y="1903650"/>
            <a:ext cx="4583075" cy="247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2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/>
          <p:nvPr>
            <p:ph type="title"/>
          </p:nvPr>
        </p:nvSpPr>
        <p:spPr>
          <a:xfrm>
            <a:off x="729450" y="1318650"/>
            <a:ext cx="7688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Lasers</a:t>
            </a:r>
            <a:endParaRPr/>
          </a:p>
        </p:txBody>
      </p:sp>
      <p:sp>
        <p:nvSpPr>
          <p:cNvPr id="176" name="Google Shape;176;p23"/>
          <p:cNvSpPr txBox="1"/>
          <p:nvPr>
            <p:ph idx="1" type="body"/>
          </p:nvPr>
        </p:nvSpPr>
        <p:spPr>
          <a:xfrm>
            <a:off x="729325" y="2078875"/>
            <a:ext cx="76884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Developments in ultrashort pulse lasers (including the 2023 Nobel Prize) led to </a:t>
            </a:r>
            <a:r>
              <a:rPr lang="en" sz="1600"/>
              <a:t>their adoption in inertial confinement fusion</a:t>
            </a:r>
            <a:endParaRPr sz="1600"/>
          </a:p>
        </p:txBody>
      </p:sp>
      <p:pic>
        <p:nvPicPr>
          <p:cNvPr id="177" name="Google Shape;1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2497" y="2793175"/>
            <a:ext cx="2685250" cy="207496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3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9" name="Google Shape;17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380" y="2824107"/>
            <a:ext cx="5271069" cy="201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 txBox="1"/>
          <p:nvPr>
            <p:ph type="title"/>
          </p:nvPr>
        </p:nvSpPr>
        <p:spPr>
          <a:xfrm>
            <a:off x="729450" y="1322450"/>
            <a:ext cx="76884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Energy of the Future</a:t>
            </a:r>
            <a:endParaRPr/>
          </a:p>
        </p:txBody>
      </p:sp>
      <p:sp>
        <p:nvSpPr>
          <p:cNvPr id="185" name="Google Shape;185;p24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/>
          <p:nvPr>
            <p:ph type="title"/>
          </p:nvPr>
        </p:nvSpPr>
        <p:spPr>
          <a:xfrm>
            <a:off x="729450" y="1318650"/>
            <a:ext cx="7688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Magnetic Confinement</a:t>
            </a:r>
            <a:endParaRPr/>
          </a:p>
        </p:txBody>
      </p:sp>
      <p:sp>
        <p:nvSpPr>
          <p:cNvPr id="191" name="Google Shape;191;p25"/>
          <p:cNvSpPr txBox="1"/>
          <p:nvPr>
            <p:ph idx="1" type="body"/>
          </p:nvPr>
        </p:nvSpPr>
        <p:spPr>
          <a:xfrm>
            <a:off x="729325" y="2078875"/>
            <a:ext cx="37743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Fuel is heated to become plasma</a:t>
            </a:r>
            <a:endParaRPr sz="1600"/>
          </a:p>
        </p:txBody>
      </p:sp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729325" y="2571750"/>
            <a:ext cx="37743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Charged particles take helical paths around magnetic fields</a:t>
            </a:r>
            <a:endParaRPr sz="1600"/>
          </a:p>
        </p:txBody>
      </p:sp>
      <p:pic>
        <p:nvPicPr>
          <p:cNvPr id="193" name="Google Shape;1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3625" y="1903650"/>
            <a:ext cx="4335575" cy="2438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6159" y="3427622"/>
            <a:ext cx="3380625" cy="143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6"/>
          <p:cNvSpPr txBox="1"/>
          <p:nvPr>
            <p:ph type="title"/>
          </p:nvPr>
        </p:nvSpPr>
        <p:spPr>
          <a:xfrm>
            <a:off x="729450" y="1318650"/>
            <a:ext cx="7688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Proposed MCF Techniques</a:t>
            </a:r>
            <a:endParaRPr/>
          </a:p>
        </p:txBody>
      </p:sp>
      <p:pic>
        <p:nvPicPr>
          <p:cNvPr id="201" name="Google Shape;2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6125" y="3146644"/>
            <a:ext cx="2124774" cy="1415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6125" y="1318650"/>
            <a:ext cx="2124776" cy="164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0565" y="1903650"/>
            <a:ext cx="2658125" cy="265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6"/>
          <p:cNvSpPr txBox="1"/>
          <p:nvPr>
            <p:ph idx="1" type="body"/>
          </p:nvPr>
        </p:nvSpPr>
        <p:spPr>
          <a:xfrm>
            <a:off x="729325" y="2078875"/>
            <a:ext cx="27597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Magnetic mirrors</a:t>
            </a:r>
            <a:endParaRPr sz="1600"/>
          </a:p>
        </p:txBody>
      </p:sp>
      <p:sp>
        <p:nvSpPr>
          <p:cNvPr id="205" name="Google Shape;205;p26"/>
          <p:cNvSpPr txBox="1"/>
          <p:nvPr>
            <p:ph idx="1" type="body"/>
          </p:nvPr>
        </p:nvSpPr>
        <p:spPr>
          <a:xfrm>
            <a:off x="729325" y="2571750"/>
            <a:ext cx="27597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Theta-pinches</a:t>
            </a:r>
            <a:endParaRPr sz="1600"/>
          </a:p>
        </p:txBody>
      </p:sp>
      <p:sp>
        <p:nvSpPr>
          <p:cNvPr id="206" name="Google Shape;206;p26"/>
          <p:cNvSpPr txBox="1"/>
          <p:nvPr>
            <p:ph idx="1" type="body"/>
          </p:nvPr>
        </p:nvSpPr>
        <p:spPr>
          <a:xfrm>
            <a:off x="729325" y="3064625"/>
            <a:ext cx="27597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Z-</a:t>
            </a:r>
            <a:r>
              <a:rPr lang="en" sz="1600"/>
              <a:t>pinches</a:t>
            </a:r>
            <a:endParaRPr sz="1600"/>
          </a:p>
        </p:txBody>
      </p:sp>
      <p:sp>
        <p:nvSpPr>
          <p:cNvPr id="207" name="Google Shape;207;p26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/>
          <p:nvPr>
            <p:ph type="title"/>
          </p:nvPr>
        </p:nvSpPr>
        <p:spPr>
          <a:xfrm>
            <a:off x="729450" y="1318650"/>
            <a:ext cx="7688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Modern MCF Techniques</a:t>
            </a:r>
            <a:endParaRPr/>
          </a:p>
        </p:txBody>
      </p:sp>
      <p:pic>
        <p:nvPicPr>
          <p:cNvPr id="213" name="Google Shape;21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725" y="2274375"/>
            <a:ext cx="4457600" cy="25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5825" y="1980850"/>
            <a:ext cx="3250332" cy="2935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7"/>
          <p:cNvSpPr txBox="1"/>
          <p:nvPr>
            <p:ph idx="1" type="body"/>
          </p:nvPr>
        </p:nvSpPr>
        <p:spPr>
          <a:xfrm>
            <a:off x="729325" y="2078875"/>
            <a:ext cx="40533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Tokamaks and </a:t>
            </a:r>
            <a:r>
              <a:rPr lang="en" sz="1600"/>
              <a:t>stellarators</a:t>
            </a:r>
            <a:endParaRPr sz="1600"/>
          </a:p>
        </p:txBody>
      </p:sp>
      <p:sp>
        <p:nvSpPr>
          <p:cNvPr id="216" name="Google Shape;216;p27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/>
          <p:nvPr>
            <p:ph type="title"/>
          </p:nvPr>
        </p:nvSpPr>
        <p:spPr>
          <a:xfrm>
            <a:off x="729450" y="1318650"/>
            <a:ext cx="7688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Recent Updates</a:t>
            </a:r>
            <a:endParaRPr/>
          </a:p>
        </p:txBody>
      </p:sp>
      <p:sp>
        <p:nvSpPr>
          <p:cNvPr id="222" name="Google Shape;222;p28"/>
          <p:cNvSpPr txBox="1"/>
          <p:nvPr>
            <p:ph idx="1" type="body"/>
          </p:nvPr>
        </p:nvSpPr>
        <p:spPr>
          <a:xfrm>
            <a:off x="729325" y="2078875"/>
            <a:ext cx="3774300" cy="9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NIF ICF breakthrough: net energy gain compared to laser output energy</a:t>
            </a:r>
            <a:endParaRPr sz="1600"/>
          </a:p>
        </p:txBody>
      </p:sp>
      <p:pic>
        <p:nvPicPr>
          <p:cNvPr id="223" name="Google Shape;2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8049" y="3107649"/>
            <a:ext cx="3439800" cy="168170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8"/>
          <p:cNvSpPr txBox="1"/>
          <p:nvPr>
            <p:ph idx="1" type="body"/>
          </p:nvPr>
        </p:nvSpPr>
        <p:spPr>
          <a:xfrm>
            <a:off x="729325" y="3004088"/>
            <a:ext cx="37743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ITER: international tokamak collaboration</a:t>
            </a:r>
            <a:endParaRPr sz="1600"/>
          </a:p>
        </p:txBody>
      </p:sp>
      <p:pic>
        <p:nvPicPr>
          <p:cNvPr id="225" name="Google Shape;22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8051" y="637175"/>
            <a:ext cx="3366851" cy="2243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8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6012" y="971450"/>
            <a:ext cx="4922348" cy="369177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9"/>
          <p:cNvSpPr/>
          <p:nvPr/>
        </p:nvSpPr>
        <p:spPr>
          <a:xfrm>
            <a:off x="411488" y="701875"/>
            <a:ext cx="2893500" cy="1545600"/>
          </a:xfrm>
          <a:prstGeom prst="cloudCallout">
            <a:avLst>
              <a:gd fmla="val 105899" name="adj1"/>
              <a:gd fmla="val 32816" name="adj2"/>
            </a:avLst>
          </a:prstGeom>
          <a:solidFill>
            <a:srgbClr val="C9DAF8"/>
          </a:solidFill>
          <a:ln cap="flat" cmpd="sng" w="9525">
            <a:solidFill>
              <a:srgbClr val="FFF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pen Sans"/>
                <a:ea typeface="Open Sans"/>
                <a:cs typeface="Open Sans"/>
                <a:sym typeface="Open Sans"/>
              </a:rPr>
              <a:t>Questions?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3" name="Google Shape;233;p29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22450"/>
            <a:ext cx="76884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Fourth State of Matter</a:t>
            </a:r>
            <a:endParaRPr/>
          </a:p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Plasmas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325" y="2078875"/>
            <a:ext cx="37743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 fixed shape or volume and has free charges (Debye length)</a:t>
            </a:r>
            <a:endParaRPr sz="1600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8076" y="1318650"/>
            <a:ext cx="3676176" cy="33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325" y="2793175"/>
            <a:ext cx="37743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Characterized by temperature, density, and ion charge</a:t>
            </a:r>
            <a:endParaRPr sz="1600"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325" y="3507475"/>
            <a:ext cx="37743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Termed by Langmuir in 1929 due to similarities to blood plasma</a:t>
            </a:r>
            <a:endParaRPr sz="1600"/>
          </a:p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</a:t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9325" y="2078875"/>
            <a:ext cx="37743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Radios</a:t>
            </a:r>
            <a:endParaRPr sz="1600"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2265" y="664450"/>
            <a:ext cx="2732210" cy="205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729325" y="2509975"/>
            <a:ext cx="37743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Astronomy</a:t>
            </a:r>
            <a:endParaRPr sz="1600"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729325" y="2941075"/>
            <a:ext cx="37743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Fusion</a:t>
            </a:r>
            <a:endParaRPr sz="1600"/>
          </a:p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729325" y="3372175"/>
            <a:ext cx="37743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Semiconductors</a:t>
            </a:r>
            <a:endParaRPr sz="1600"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4250" y="664450"/>
            <a:ext cx="2928576" cy="2050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7255" y="2941075"/>
            <a:ext cx="3469695" cy="195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729450" y="1318650"/>
            <a:ext cx="7688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Fusion</a:t>
            </a:r>
            <a:endParaRPr/>
          </a:p>
        </p:txBody>
      </p:sp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729325" y="2078875"/>
            <a:ext cx="37743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Method to harvest mass energy</a:t>
            </a:r>
            <a:endParaRPr sz="1600"/>
          </a:p>
        </p:txBody>
      </p:sp>
      <p:pic>
        <p:nvPicPr>
          <p:cNvPr id="123" name="Google Shape;12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604875"/>
            <a:ext cx="4335575" cy="284945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>
            <p:ph idx="1" type="body"/>
          </p:nvPr>
        </p:nvSpPr>
        <p:spPr>
          <a:xfrm>
            <a:off x="729325" y="2509975"/>
            <a:ext cx="37743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Unusually high binding energy for helium-4: good fusion product</a:t>
            </a:r>
            <a:endParaRPr sz="1600"/>
          </a:p>
        </p:txBody>
      </p:sp>
      <p:sp>
        <p:nvSpPr>
          <p:cNvPr id="125" name="Google Shape;125;p17"/>
          <p:cNvSpPr txBox="1"/>
          <p:nvPr>
            <p:ph idx="1" type="body"/>
          </p:nvPr>
        </p:nvSpPr>
        <p:spPr>
          <a:xfrm>
            <a:off x="729325" y="3224275"/>
            <a:ext cx="3774300" cy="9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Often deuterium and tritium used as fuel as they have the lowest nuclear charge</a:t>
            </a:r>
            <a:endParaRPr sz="1600"/>
          </a:p>
        </p:txBody>
      </p:sp>
      <p:sp>
        <p:nvSpPr>
          <p:cNvPr id="126" name="Google Shape;126;p17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>
            <p:ph type="title"/>
          </p:nvPr>
        </p:nvSpPr>
        <p:spPr>
          <a:xfrm>
            <a:off x="729450" y="1322450"/>
            <a:ext cx="76884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Fueling up for Fusion</a:t>
            </a:r>
            <a:endParaRPr/>
          </a:p>
        </p:txBody>
      </p:sp>
      <p:sp>
        <p:nvSpPr>
          <p:cNvPr id="132" name="Google Shape;132;p18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729450" y="1318650"/>
            <a:ext cx="7688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Deuterium</a:t>
            </a:r>
            <a:endParaRPr/>
          </a:p>
        </p:txBody>
      </p:sp>
      <p:sp>
        <p:nvSpPr>
          <p:cNvPr id="138" name="Google Shape;138;p19"/>
          <p:cNvSpPr txBox="1"/>
          <p:nvPr>
            <p:ph idx="1" type="body"/>
          </p:nvPr>
        </p:nvSpPr>
        <p:spPr>
          <a:xfrm>
            <a:off x="729325" y="2078875"/>
            <a:ext cx="37743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1)	</a:t>
            </a:r>
            <a:r>
              <a:rPr lang="en" sz="1600"/>
              <a:t>Naturally occurring in ocean water </a:t>
            </a:r>
            <a:br>
              <a:rPr lang="en" sz="1600"/>
            </a:br>
            <a:r>
              <a:rPr lang="en" sz="1600"/>
              <a:t>	(1/6400 atoms are deuterium)</a:t>
            </a:r>
            <a:endParaRPr sz="1600"/>
          </a:p>
        </p:txBody>
      </p:sp>
      <p:sp>
        <p:nvSpPr>
          <p:cNvPr id="139" name="Google Shape;139;p19"/>
          <p:cNvSpPr txBox="1"/>
          <p:nvPr>
            <p:ph idx="1" type="body"/>
          </p:nvPr>
        </p:nvSpPr>
        <p:spPr>
          <a:xfrm>
            <a:off x="729325" y="2793175"/>
            <a:ext cx="3774300" cy="9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2)	Refinement using the GS process </a:t>
            </a:r>
            <a:br>
              <a:rPr lang="en" sz="1600"/>
            </a:br>
            <a:r>
              <a:rPr lang="en" sz="1600"/>
              <a:t>	and distillation can get 99% heavy </a:t>
            </a:r>
            <a:br>
              <a:rPr lang="en" sz="1600"/>
            </a:br>
            <a:r>
              <a:rPr lang="en" sz="1600"/>
              <a:t>	water concentration (D2O)</a:t>
            </a:r>
            <a:endParaRPr sz="1600"/>
          </a:p>
        </p:txBody>
      </p:sp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4805025" y="2078875"/>
            <a:ext cx="37743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3)	Electrolysis to extract the </a:t>
            </a:r>
            <a:br>
              <a:rPr lang="en" sz="1600"/>
            </a:br>
            <a:r>
              <a:rPr lang="en" sz="1600"/>
              <a:t>	deuterium gas</a:t>
            </a:r>
            <a:endParaRPr sz="1600"/>
          </a:p>
        </p:txBody>
      </p:sp>
      <p:pic>
        <p:nvPicPr>
          <p:cNvPr id="141" name="Google Shape;1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7596" y="2793175"/>
            <a:ext cx="3031309" cy="197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350" y="4047625"/>
            <a:ext cx="504825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9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type="title"/>
          </p:nvPr>
        </p:nvSpPr>
        <p:spPr>
          <a:xfrm>
            <a:off x="729450" y="1318650"/>
            <a:ext cx="7688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Tritium</a:t>
            </a:r>
            <a:endParaRPr/>
          </a:p>
        </p:txBody>
      </p:sp>
      <p:sp>
        <p:nvSpPr>
          <p:cNvPr id="149" name="Google Shape;149;p20"/>
          <p:cNvSpPr txBox="1"/>
          <p:nvPr>
            <p:ph idx="1" type="body"/>
          </p:nvPr>
        </p:nvSpPr>
        <p:spPr>
          <a:xfrm>
            <a:off x="729325" y="2078875"/>
            <a:ext cx="37743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Hard to find naturally</a:t>
            </a:r>
            <a:endParaRPr sz="1600"/>
          </a:p>
        </p:txBody>
      </p:sp>
      <p:sp>
        <p:nvSpPr>
          <p:cNvPr id="150" name="Google Shape;150;p20"/>
          <p:cNvSpPr txBox="1"/>
          <p:nvPr>
            <p:ph idx="1" type="body"/>
          </p:nvPr>
        </p:nvSpPr>
        <p:spPr>
          <a:xfrm>
            <a:off x="729325" y="2509975"/>
            <a:ext cx="37743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Generally bread at nuclear reactors or during continuous fusion</a:t>
            </a:r>
            <a:endParaRPr sz="1600"/>
          </a:p>
        </p:txBody>
      </p:sp>
      <p:pic>
        <p:nvPicPr>
          <p:cNvPr id="151" name="Google Shape;1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9585" y="953813"/>
            <a:ext cx="2816012" cy="3826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4225" y="3306725"/>
            <a:ext cx="3200400" cy="5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7025" y="3830600"/>
            <a:ext cx="41148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0313" y="4287800"/>
            <a:ext cx="4848225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0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729450" y="1322450"/>
            <a:ext cx="76884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Harnessing the Power of the Sun</a:t>
            </a:r>
            <a:endParaRPr/>
          </a:p>
        </p:txBody>
      </p:sp>
      <p:sp>
        <p:nvSpPr>
          <p:cNvPr id="161" name="Google Shape;161;p21"/>
          <p:cNvSpPr txBox="1"/>
          <p:nvPr>
            <p:ph idx="12" type="sldNum"/>
          </p:nvPr>
        </p:nvSpPr>
        <p:spPr>
          <a:xfrm>
            <a:off x="8536302" y="4749851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